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5" r:id="rId4"/>
    <p:sldId id="273" r:id="rId5"/>
    <p:sldId id="274" r:id="rId6"/>
    <p:sldId id="262" r:id="rId7"/>
    <p:sldId id="263" r:id="rId8"/>
    <p:sldId id="267" r:id="rId9"/>
    <p:sldId id="268" r:id="rId10"/>
    <p:sldId id="270" r:id="rId11"/>
    <p:sldId id="271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b="0" dirty="0" smtClean="0"/>
              <a:t>Figure 1. Identity</a:t>
            </a:r>
            <a:r>
              <a:rPr lang="en-US" sz="1600" b="0" baseline="0" dirty="0" smtClean="0"/>
              <a:t> in relation to o</a:t>
            </a:r>
            <a:r>
              <a:rPr lang="en-US" sz="1600" b="0" dirty="0" smtClean="0"/>
              <a:t>wn </a:t>
            </a:r>
            <a:r>
              <a:rPr lang="en-US" sz="1600" b="0" dirty="0"/>
              <a:t>Culture (n=119)</a:t>
            </a:r>
          </a:p>
        </c:rich>
      </c:tx>
      <c:layout>
        <c:manualLayout>
          <c:xMode val="edge"/>
          <c:yMode val="edge"/>
          <c:x val="0.16109301764379"/>
          <c:y val="0.90249988694525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00339470250961135"/>
          <c:w val="1.0"/>
          <c:h val="0.8368325902321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Representation of Own Culture (n=119)</c:v>
                </c:pt>
              </c:strCache>
            </c:strRef>
          </c:tx>
          <c:dPt>
            <c:idx val="2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0" dirty="0"/>
                      <a:t>B1. As Individual (I)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/>
                      <a:t>B2. As Member of Group (we)
32%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0577669268404"/>
                  <c:y val="0.073409081713250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/>
                      <a:t>B3. As Objective Observer (they)
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3"/>
                <c:pt idx="0">
                  <c:v>B1. As Individual (I)</c:v>
                </c:pt>
                <c:pt idx="1">
                  <c:v>B2. As Member of Group (we)</c:v>
                </c:pt>
                <c:pt idx="2">
                  <c:v>B3. As Objective Observer (they)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0.32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30145-08DA-0242-82B6-1C18972E095F}" type="datetimeFigureOut">
              <a:rPr kumimoji="1" lang="ja-JP" altLang="en-US" smtClean="0"/>
              <a:t>6/22/14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95F0B-8B21-8943-8F50-DE621119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250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084D0-67D6-0A4A-BF64-59F0FFAD2A29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47FCF-B5B4-A742-AB46-E0175EC4F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7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Hypothesis: a range of learning would cultural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7FCF-B5B4-A742-AB46-E0175EC4F1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7FCF-B5B4-A742-AB46-E0175EC4F1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7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mwrightjapan@yahoo.co.n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687" y="1587500"/>
            <a:ext cx="8037152" cy="2482943"/>
          </a:xfrm>
        </p:spPr>
        <p:txBody>
          <a:bodyPr>
            <a:normAutofit/>
          </a:bodyPr>
          <a:lstStyle/>
          <a:p>
            <a:r>
              <a:rPr lang="en-US" dirty="0" smtClean="0"/>
              <a:t>“Aha moments”: Analysing development of critical cultural 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842" y="4826000"/>
            <a:ext cx="6871922" cy="1545167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Alison Stewart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Gakushuin University, Tokyo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Brenda Wright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University of Malaysia Sabah, Kota Kinabalu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0235" y="574037"/>
            <a:ext cx="7567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DRAL 2/ILA </a:t>
            </a:r>
            <a:r>
              <a:rPr kumimoji="1" lang="en-US" altLang="ja-JP" sz="2000" dirty="0" smtClean="0"/>
              <a:t>Conference 2014, King </a:t>
            </a:r>
            <a:r>
              <a:rPr kumimoji="1" lang="en-US" altLang="ja-JP" sz="2000" dirty="0" err="1" smtClean="0"/>
              <a:t>Mongkut’s</a:t>
            </a:r>
            <a:r>
              <a:rPr kumimoji="1" lang="en-US" altLang="ja-JP" sz="2000" dirty="0" smtClean="0"/>
              <a:t> University of Technology </a:t>
            </a:r>
            <a:r>
              <a:rPr kumimoji="1" lang="en-US" altLang="ja-JP" sz="2000" dirty="0" err="1" smtClean="0"/>
              <a:t>Thonburi</a:t>
            </a:r>
            <a:r>
              <a:rPr kumimoji="1" lang="en-US" altLang="ja-JP" sz="2000" dirty="0" smtClean="0"/>
              <a:t>, Thailand, June 11-12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3640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73788"/>
            <a:ext cx="8836526" cy="6684212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Extract 2. Breaking Through to New </a:t>
            </a:r>
            <a:r>
              <a:rPr lang="en-US" sz="2000" b="1" dirty="0">
                <a:solidFill>
                  <a:srgbClr val="000000"/>
                </a:solidFill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</a:rPr>
              <a:t>wareness.</a:t>
            </a:r>
            <a:endParaRPr lang="en-US" sz="20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	J6</a:t>
            </a:r>
            <a:r>
              <a:rPr lang="en-US" sz="1800" i="1" dirty="0">
                <a:solidFill>
                  <a:srgbClr val="000000"/>
                </a:solidFill>
              </a:rPr>
              <a:t>:</a:t>
            </a: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Nice to meet you! I'm J…. I'm a university student studying linguistics and English </a:t>
            </a:r>
            <a:r>
              <a:rPr lang="en-US" sz="1800" i="1" dirty="0" smtClean="0">
                <a:solidFill>
                  <a:srgbClr val="000000"/>
                </a:solidFill>
              </a:rPr>
              <a:t>	education</a:t>
            </a:r>
            <a:r>
              <a:rPr lang="en-US" sz="1800" i="1" dirty="0">
                <a:solidFill>
                  <a:srgbClr val="000000"/>
                </a:solidFill>
              </a:rPr>
              <a:t>. I like to learn many languages and have a little basic knowledge on </a:t>
            </a:r>
            <a:r>
              <a:rPr lang="en-US" sz="1800" i="1" dirty="0" smtClean="0">
                <a:solidFill>
                  <a:srgbClr val="000000"/>
                </a:solidFill>
              </a:rPr>
              <a:t>	Indonesian</a:t>
            </a:r>
            <a:r>
              <a:rPr lang="en-US" sz="1800" i="1" dirty="0">
                <a:solidFill>
                  <a:srgbClr val="000000"/>
                </a:solidFill>
              </a:rPr>
              <a:t>. (</a:t>
            </a:r>
            <a:r>
              <a:rPr lang="en-US" sz="1800" i="1" u="sng" dirty="0">
                <a:solidFill>
                  <a:srgbClr val="000000"/>
                </a:solidFill>
              </a:rPr>
              <a:t>I believe that Indonesian language has its origin in Malay</a:t>
            </a:r>
            <a:r>
              <a:rPr lang="en-US" sz="1800" i="1" dirty="0">
                <a:solidFill>
                  <a:srgbClr val="000000"/>
                </a:solidFill>
              </a:rPr>
              <a:t>.) I'd like to </a:t>
            </a:r>
            <a:r>
              <a:rPr lang="en-US" sz="1800" i="1" dirty="0" smtClean="0">
                <a:solidFill>
                  <a:srgbClr val="000000"/>
                </a:solidFill>
              </a:rPr>
              <a:t>	know </a:t>
            </a:r>
            <a:r>
              <a:rPr lang="en-US" sz="1800" i="1" dirty="0">
                <a:solidFill>
                  <a:srgbClr val="000000"/>
                </a:solidFill>
              </a:rPr>
              <a:t>many things about Malaysia!</a:t>
            </a:r>
            <a:r>
              <a:rPr lang="en-US" sz="1800" i="1" dirty="0" smtClean="0">
                <a:solidFill>
                  <a:srgbClr val="000000"/>
                </a:solidFill>
              </a:rPr>
              <a:t>!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	M6</a:t>
            </a:r>
            <a:r>
              <a:rPr lang="en-US" sz="1800" i="1" dirty="0">
                <a:solidFill>
                  <a:srgbClr val="000000"/>
                </a:solidFill>
              </a:rPr>
              <a:t>: Hi! Nice to meet you too. I'm S…. […</a:t>
            </a:r>
            <a:r>
              <a:rPr lang="en-US" sz="1800" i="1" u="sng" dirty="0">
                <a:solidFill>
                  <a:srgbClr val="000000"/>
                </a:solidFill>
              </a:rPr>
              <a:t>] I'm usually talk in Cantonese and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Mandarin</a:t>
            </a:r>
            <a:r>
              <a:rPr lang="en-US" sz="1800" i="1" u="sng" dirty="0">
                <a:solidFill>
                  <a:srgbClr val="000000"/>
                </a:solidFill>
              </a:rPr>
              <a:t>.</a:t>
            </a:r>
            <a:r>
              <a:rPr lang="en-US" sz="1800" i="1" dirty="0">
                <a:solidFill>
                  <a:srgbClr val="000000"/>
                </a:solidFill>
              </a:rPr>
              <a:t> However, I'm study Malay and English since I was small.</a:t>
            </a: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i="1" u="sng" dirty="0">
                <a:solidFill>
                  <a:srgbClr val="000000"/>
                </a:solidFill>
              </a:rPr>
              <a:t>Malay may have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some </a:t>
            </a:r>
            <a:r>
              <a:rPr lang="en-US" sz="1800" i="1" u="sng" dirty="0">
                <a:solidFill>
                  <a:srgbClr val="000000"/>
                </a:solidFill>
              </a:rPr>
              <a:t>vocabulary is origin from Indonesian language. But, it got a lot of difference</a:t>
            </a:r>
            <a:r>
              <a:rPr lang="en-US" sz="1800" i="1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	J6</a:t>
            </a:r>
            <a:r>
              <a:rPr lang="en-US" sz="1800" i="1" dirty="0">
                <a:solidFill>
                  <a:srgbClr val="000000"/>
                </a:solidFill>
              </a:rPr>
              <a:t>:</a:t>
            </a: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How often English is used/spoken in Malaysia? […</a:t>
            </a:r>
            <a:r>
              <a:rPr lang="en-US" sz="1800" i="1" dirty="0" smtClean="0">
                <a:solidFill>
                  <a:srgbClr val="000000"/>
                </a:solidFill>
              </a:rPr>
              <a:t>]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	M6</a:t>
            </a:r>
            <a:r>
              <a:rPr lang="en-US" sz="1800" i="1" dirty="0">
                <a:solidFill>
                  <a:srgbClr val="000000"/>
                </a:solidFill>
              </a:rPr>
              <a:t>:</a:t>
            </a:r>
            <a:r>
              <a:rPr lang="en-US" sz="1800" i="1" u="sng" dirty="0">
                <a:solidFill>
                  <a:srgbClr val="000000"/>
                </a:solidFill>
              </a:rPr>
              <a:t> I'm not usually speak in English</a:t>
            </a:r>
            <a:r>
              <a:rPr lang="en-US" sz="1800" i="1" dirty="0">
                <a:solidFill>
                  <a:srgbClr val="000000"/>
                </a:solidFill>
              </a:rPr>
              <a:t> but I prefer it during typing a message and doing </a:t>
            </a:r>
            <a:r>
              <a:rPr lang="en-US" sz="1800" i="1" dirty="0" smtClean="0">
                <a:solidFill>
                  <a:srgbClr val="000000"/>
                </a:solidFill>
              </a:rPr>
              <a:t> 	my homework </a:t>
            </a:r>
            <a:r>
              <a:rPr lang="en-US" sz="1800" i="1" dirty="0">
                <a:solidFill>
                  <a:srgbClr val="000000"/>
                </a:solidFill>
              </a:rPr>
              <a:t>such as assignment and report</a:t>
            </a:r>
            <a:r>
              <a:rPr lang="en-US" sz="1800" i="1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J6</a:t>
            </a:r>
            <a:r>
              <a:rPr lang="en-US" sz="1800" i="1" dirty="0">
                <a:solidFill>
                  <a:srgbClr val="000000"/>
                </a:solidFill>
              </a:rPr>
              <a:t>: […] Typing a message means that you are communicating with others in English? </a:t>
            </a:r>
            <a:r>
              <a:rPr lang="en-US" sz="1800" i="1" dirty="0" smtClean="0">
                <a:solidFill>
                  <a:srgbClr val="000000"/>
                </a:solidFill>
              </a:rPr>
              <a:t> 	Sorry </a:t>
            </a:r>
            <a:r>
              <a:rPr lang="en-US" sz="1800" i="1" dirty="0">
                <a:solidFill>
                  <a:srgbClr val="000000"/>
                </a:solidFill>
              </a:rPr>
              <a:t>for many questions</a:t>
            </a:r>
            <a:r>
              <a:rPr lang="en-US" sz="1800" i="1" dirty="0" smtClean="0">
                <a:solidFill>
                  <a:srgbClr val="000000"/>
                </a:solidFill>
              </a:rPr>
              <a:t>!</a:t>
            </a:r>
            <a:r>
              <a:rPr lang="en-US" sz="1800" i="1" dirty="0" smtClean="0">
                <a:solidFill>
                  <a:srgbClr val="000000"/>
                </a:solidFill>
                <a:sym typeface="Wingdings"/>
              </a:rPr>
              <a:t>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M6</a:t>
            </a:r>
            <a:r>
              <a:rPr lang="en-US" sz="1800" i="1" dirty="0">
                <a:solidFill>
                  <a:srgbClr val="000000"/>
                </a:solidFill>
              </a:rPr>
              <a:t>: YupXD However, most of the time</a:t>
            </a:r>
            <a:r>
              <a:rPr lang="en-US" sz="1800" i="1" u="sng" dirty="0">
                <a:solidFill>
                  <a:srgbClr val="000000"/>
                </a:solidFill>
              </a:rPr>
              <a:t> I prefer to mandarin or Cantonese=</a:t>
            </a:r>
            <a:r>
              <a:rPr lang="en-US" sz="1800" i="1" u="sng" dirty="0" smtClean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It's 	fine</a:t>
            </a:r>
            <a:r>
              <a:rPr lang="en-US" sz="1800" i="1" dirty="0">
                <a:solidFill>
                  <a:srgbClr val="000000"/>
                </a:solidFill>
              </a:rPr>
              <a:t>. You can ask more from me. I will try to answer you^</a:t>
            </a:r>
            <a:r>
              <a:rPr lang="en-US" sz="1800" i="1" dirty="0" smtClean="0">
                <a:solidFill>
                  <a:srgbClr val="000000"/>
                </a:solidFill>
              </a:rPr>
              <a:t>^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J6</a:t>
            </a:r>
            <a:r>
              <a:rPr lang="en-US" sz="1800" i="1" dirty="0">
                <a:solidFill>
                  <a:srgbClr val="000000"/>
                </a:solidFill>
              </a:rPr>
              <a:t>: </a:t>
            </a:r>
            <a:r>
              <a:rPr lang="en-US" sz="1800" i="1" u="sng" dirty="0">
                <a:solidFill>
                  <a:srgbClr val="000000"/>
                </a:solidFill>
              </a:rPr>
              <a:t>You prefer to use Chinese to Malay language? So you can speak Malay and </a:t>
            </a:r>
            <a:r>
              <a:rPr lang="en-US" sz="1800" i="1" u="sng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Manadarin </a:t>
            </a:r>
            <a:r>
              <a:rPr lang="en-US" sz="1800" i="1" u="sng" dirty="0">
                <a:solidFill>
                  <a:srgbClr val="000000"/>
                </a:solidFill>
              </a:rPr>
              <a:t>or Cantonese?</a:t>
            </a:r>
            <a:r>
              <a:rPr lang="en-US" sz="1800" i="1" u="sng" dirty="0" smtClean="0">
                <a:solidFill>
                  <a:srgbClr val="000000"/>
                </a:solidFill>
              </a:rPr>
              <a:t>?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M6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  <a:r>
              <a:rPr lang="en-US" sz="1800" i="1" dirty="0">
                <a:solidFill>
                  <a:srgbClr val="000000"/>
                </a:solidFill>
              </a:rPr>
              <a:t> Yup^^ Malay, Mandarin and Cantonese. </a:t>
            </a:r>
            <a:r>
              <a:rPr lang="en-US" sz="1800" i="1" u="sng" dirty="0">
                <a:solidFill>
                  <a:srgbClr val="000000"/>
                </a:solidFill>
              </a:rPr>
              <a:t>Because I'm a chinese Malaysian not a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Malay </a:t>
            </a:r>
            <a:r>
              <a:rPr lang="en-US" sz="1800" i="1" u="sng" dirty="0">
                <a:solidFill>
                  <a:srgbClr val="000000"/>
                </a:solidFill>
              </a:rPr>
              <a:t>MalaysianXD. In Malaysia, We have Malay, Chinese, Indian which are the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3 main </a:t>
            </a:r>
            <a:r>
              <a:rPr lang="en-US" sz="1800" i="1" u="sng" dirty="0">
                <a:solidFill>
                  <a:srgbClr val="000000"/>
                </a:solidFill>
              </a:rPr>
              <a:t>races</a:t>
            </a:r>
            <a:r>
              <a:rPr lang="en-US" sz="1800" i="1" u="sng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0"/>
            <a:ext cx="8836526" cy="6978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J6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  <a:r>
              <a:rPr lang="en-US" sz="1800" i="1" dirty="0">
                <a:solidFill>
                  <a:srgbClr val="000000"/>
                </a:solidFill>
              </a:rPr>
              <a:t>  Thank you for your </a:t>
            </a:r>
            <a:r>
              <a:rPr lang="en-US" sz="1800" i="1" dirty="0" smtClean="0">
                <a:solidFill>
                  <a:srgbClr val="000000"/>
                </a:solidFill>
              </a:rPr>
              <a:t>answers…I </a:t>
            </a:r>
            <a:r>
              <a:rPr lang="en-US" sz="1800" i="1" dirty="0">
                <a:solidFill>
                  <a:srgbClr val="000000"/>
                </a:solidFill>
              </a:rPr>
              <a:t>have another questions</a:t>
            </a:r>
            <a:r>
              <a:rPr lang="en-US" sz="1800" i="1" dirty="0" smtClean="0">
                <a:solidFill>
                  <a:srgbClr val="000000"/>
                </a:solidFill>
              </a:rPr>
              <a:t>! [</a:t>
            </a:r>
            <a:r>
              <a:rPr lang="en-US" sz="1800" i="1" dirty="0">
                <a:solidFill>
                  <a:srgbClr val="000000"/>
                </a:solidFill>
              </a:rPr>
              <a:t>…</a:t>
            </a:r>
            <a:r>
              <a:rPr lang="en-US" sz="1800" i="1" dirty="0" smtClean="0">
                <a:solidFill>
                  <a:srgbClr val="000000"/>
                </a:solidFill>
              </a:rPr>
              <a:t>] 2</a:t>
            </a:r>
            <a:r>
              <a:rPr lang="en-US" sz="1800" i="1" dirty="0">
                <a:solidFill>
                  <a:srgbClr val="000000"/>
                </a:solidFill>
              </a:rPr>
              <a:t>. You said that you are </a:t>
            </a:r>
            <a:r>
              <a:rPr lang="en-US" sz="1800" i="1" dirty="0" smtClean="0">
                <a:solidFill>
                  <a:srgbClr val="000000"/>
                </a:solidFill>
              </a:rPr>
              <a:t>	communicating </a:t>
            </a:r>
            <a:r>
              <a:rPr lang="en-US" sz="1800" i="1" dirty="0">
                <a:solidFill>
                  <a:srgbClr val="000000"/>
                </a:solidFill>
              </a:rPr>
              <a:t>with others on facebook. </a:t>
            </a:r>
            <a:r>
              <a:rPr lang="en-US" sz="1800" i="1" dirty="0" smtClean="0">
                <a:solidFill>
                  <a:srgbClr val="000000"/>
                </a:solidFill>
              </a:rPr>
              <a:t>Are </a:t>
            </a:r>
            <a:r>
              <a:rPr lang="en-US" sz="1800" i="1" dirty="0">
                <a:solidFill>
                  <a:srgbClr val="000000"/>
                </a:solidFill>
              </a:rPr>
              <a:t>you communicating with others in English? </a:t>
            </a:r>
            <a:r>
              <a:rPr lang="en-US" sz="1800" i="1" dirty="0" smtClean="0">
                <a:solidFill>
                  <a:srgbClr val="000000"/>
                </a:solidFill>
              </a:rPr>
              <a:t>	3</a:t>
            </a:r>
            <a:r>
              <a:rPr lang="en-US" sz="1800" i="1" dirty="0">
                <a:solidFill>
                  <a:srgbClr val="000000"/>
                </a:solidFill>
              </a:rPr>
              <a:t>. You also said that you use computer to do your </a:t>
            </a:r>
            <a:r>
              <a:rPr lang="en-US" sz="1800" i="1" dirty="0" smtClean="0">
                <a:solidFill>
                  <a:srgbClr val="000000"/>
                </a:solidFill>
              </a:rPr>
              <a:t>assignment</a:t>
            </a:r>
            <a:r>
              <a:rPr lang="en-US" sz="1800" i="1" dirty="0">
                <a:solidFill>
                  <a:srgbClr val="000000"/>
                </a:solidFill>
              </a:rPr>
              <a:t>, is that the assignment of </a:t>
            </a:r>
            <a:r>
              <a:rPr lang="en-US" sz="1800" i="1" dirty="0" smtClean="0">
                <a:solidFill>
                  <a:srgbClr val="000000"/>
                </a:solidFill>
              </a:rPr>
              <a:t>	English </a:t>
            </a:r>
            <a:r>
              <a:rPr lang="en-US" sz="1800" i="1" dirty="0">
                <a:solidFill>
                  <a:srgbClr val="000000"/>
                </a:solidFill>
              </a:rPr>
              <a:t>class?? How do you learn English in </a:t>
            </a:r>
            <a:r>
              <a:rPr lang="en-US" sz="1800" i="1" dirty="0" smtClean="0">
                <a:solidFill>
                  <a:srgbClr val="000000"/>
                </a:solidFill>
              </a:rPr>
              <a:t>Malaysia?</a:t>
            </a:r>
            <a:r>
              <a:rPr lang="en-US" sz="1800" i="1" dirty="0">
                <a:solidFill>
                  <a:srgbClr val="000000"/>
                </a:solidFill>
              </a:rPr>
              <a:t> 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M6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  <a:r>
              <a:rPr lang="en-US" sz="1800" i="1" dirty="0">
                <a:solidFill>
                  <a:srgbClr val="000000"/>
                </a:solidFill>
              </a:rPr>
              <a:t> 2. Sometimes. If I feel english is hard for me to explain something, then I </a:t>
            </a:r>
            <a:r>
              <a:rPr lang="en-US" sz="1800" i="1" dirty="0" smtClean="0">
                <a:solidFill>
                  <a:srgbClr val="000000"/>
                </a:solidFill>
              </a:rPr>
              <a:t>	will </a:t>
            </a:r>
            <a:r>
              <a:rPr lang="en-US" sz="1800" i="1" dirty="0">
                <a:solidFill>
                  <a:srgbClr val="000000"/>
                </a:solidFill>
              </a:rPr>
              <a:t>using Mandarin </a:t>
            </a:r>
            <a:r>
              <a:rPr lang="en-US" sz="1800" i="1" dirty="0" smtClean="0">
                <a:solidFill>
                  <a:srgbClr val="000000"/>
                </a:solidFill>
              </a:rPr>
              <a:t>to </a:t>
            </a:r>
            <a:r>
              <a:rPr lang="en-US" sz="1800" i="1" dirty="0">
                <a:solidFill>
                  <a:srgbClr val="000000"/>
                </a:solidFill>
              </a:rPr>
              <a:t>communicate with others &gt;</a:t>
            </a:r>
            <a:r>
              <a:rPr lang="en-US" sz="1800" i="1" dirty="0" smtClean="0">
                <a:solidFill>
                  <a:srgbClr val="000000"/>
                </a:solidFill>
              </a:rPr>
              <a:t>&lt;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We </a:t>
            </a:r>
            <a:r>
              <a:rPr lang="en-US" sz="1800" i="1" dirty="0">
                <a:solidFill>
                  <a:srgbClr val="000000"/>
                </a:solidFill>
              </a:rPr>
              <a:t>have a lot of report to </a:t>
            </a:r>
            <a:r>
              <a:rPr lang="en-US" sz="1800" i="1" dirty="0" smtClean="0">
                <a:solidFill>
                  <a:srgbClr val="000000"/>
                </a:solidFill>
              </a:rPr>
              <a:t>	write</a:t>
            </a:r>
            <a:r>
              <a:rPr lang="en-US" sz="1800" i="1" dirty="0">
                <a:solidFill>
                  <a:srgbClr val="000000"/>
                </a:solidFill>
              </a:rPr>
              <a:t>, and we can write either </a:t>
            </a:r>
            <a:r>
              <a:rPr lang="en-US" sz="1800" i="1" dirty="0" smtClean="0">
                <a:solidFill>
                  <a:srgbClr val="000000"/>
                </a:solidFill>
              </a:rPr>
              <a:t>Malay </a:t>
            </a:r>
            <a:r>
              <a:rPr lang="en-US" sz="1800" i="1" dirty="0">
                <a:solidFill>
                  <a:srgbClr val="000000"/>
                </a:solidFill>
              </a:rPr>
              <a:t>or English. And I more prefer to </a:t>
            </a:r>
            <a:r>
              <a:rPr lang="en-US" sz="1800" i="1" dirty="0" smtClean="0">
                <a:solidFill>
                  <a:srgbClr val="000000"/>
                </a:solidFill>
              </a:rPr>
              <a:t>write </a:t>
            </a:r>
            <a:r>
              <a:rPr lang="en-US" sz="1800" i="1" dirty="0">
                <a:solidFill>
                  <a:srgbClr val="000000"/>
                </a:solidFill>
              </a:rPr>
              <a:t>in </a:t>
            </a:r>
            <a:r>
              <a:rPr lang="en-US" sz="1800" i="1" dirty="0" smtClean="0">
                <a:solidFill>
                  <a:srgbClr val="000000"/>
                </a:solidFill>
              </a:rPr>
              <a:t>	englishXD </a:t>
            </a:r>
            <a:r>
              <a:rPr lang="en-US" sz="1800" i="1" dirty="0">
                <a:solidFill>
                  <a:srgbClr val="000000"/>
                </a:solidFill>
              </a:rPr>
              <a:t>[…] In uni, my lecture can either </a:t>
            </a:r>
            <a:r>
              <a:rPr lang="en-US" sz="1800" i="1" dirty="0" smtClean="0">
                <a:solidFill>
                  <a:srgbClr val="000000"/>
                </a:solidFill>
              </a:rPr>
              <a:t>talk </a:t>
            </a:r>
            <a:r>
              <a:rPr lang="en-US" sz="1800" i="1" dirty="0">
                <a:solidFill>
                  <a:srgbClr val="000000"/>
                </a:solidFill>
              </a:rPr>
              <a:t>Malay or English. </a:t>
            </a:r>
            <a:r>
              <a:rPr lang="en-US" sz="1800" i="1" dirty="0" smtClean="0">
                <a:solidFill>
                  <a:srgbClr val="000000"/>
                </a:solidFill>
              </a:rPr>
              <a:t>Then</a:t>
            </a:r>
            <a:r>
              <a:rPr lang="en-US" sz="1800" i="1" dirty="0">
                <a:solidFill>
                  <a:srgbClr val="000000"/>
                </a:solidFill>
              </a:rPr>
              <a:t>, the notes are </a:t>
            </a:r>
            <a:r>
              <a:rPr lang="en-US" sz="1800" i="1" dirty="0" smtClean="0">
                <a:solidFill>
                  <a:srgbClr val="000000"/>
                </a:solidFill>
              </a:rPr>
              <a:t>	always </a:t>
            </a:r>
            <a:r>
              <a:rPr lang="en-US" sz="1800" i="1" dirty="0">
                <a:solidFill>
                  <a:srgbClr val="000000"/>
                </a:solidFill>
              </a:rPr>
              <a:t>some in Malay and some in English. </a:t>
            </a:r>
            <a:r>
              <a:rPr lang="en-US" sz="1800" i="1" dirty="0" smtClean="0">
                <a:solidFill>
                  <a:srgbClr val="000000"/>
                </a:solidFill>
              </a:rPr>
              <a:t>During </a:t>
            </a:r>
            <a:r>
              <a:rPr lang="en-US" sz="1800" i="1" dirty="0">
                <a:solidFill>
                  <a:srgbClr val="000000"/>
                </a:solidFill>
              </a:rPr>
              <a:t>our exam, it will have a bi </a:t>
            </a:r>
            <a:r>
              <a:rPr lang="en-US" sz="1800" i="1" dirty="0" smtClean="0">
                <a:solidFill>
                  <a:srgbClr val="000000"/>
                </a:solidFill>
              </a:rPr>
              <a:t>	language test </a:t>
            </a:r>
            <a:r>
              <a:rPr lang="en-US" sz="1800" i="1" dirty="0">
                <a:solidFill>
                  <a:srgbClr val="000000"/>
                </a:solidFill>
              </a:rPr>
              <a:t>paper. </a:t>
            </a:r>
            <a:r>
              <a:rPr lang="en-US" sz="1800" i="1" dirty="0" smtClean="0">
                <a:solidFill>
                  <a:srgbClr val="000000"/>
                </a:solidFill>
              </a:rPr>
              <a:t>This </a:t>
            </a:r>
            <a:r>
              <a:rPr lang="en-US" sz="1800" i="1" dirty="0">
                <a:solidFill>
                  <a:srgbClr val="000000"/>
                </a:solidFill>
              </a:rPr>
              <a:t>is for us to choose either we </a:t>
            </a:r>
            <a:r>
              <a:rPr lang="en-US" sz="1800" i="1" dirty="0" smtClean="0">
                <a:solidFill>
                  <a:srgbClr val="000000"/>
                </a:solidFill>
              </a:rPr>
              <a:t>more </a:t>
            </a:r>
            <a:r>
              <a:rPr lang="en-US" sz="1800" i="1" dirty="0">
                <a:solidFill>
                  <a:srgbClr val="000000"/>
                </a:solidFill>
              </a:rPr>
              <a:t>prefer to Malay or </a:t>
            </a:r>
            <a:r>
              <a:rPr lang="en-US" sz="1800" i="1" dirty="0" smtClean="0">
                <a:solidFill>
                  <a:srgbClr val="000000"/>
                </a:solidFill>
              </a:rPr>
              <a:t>	English</a:t>
            </a:r>
            <a:r>
              <a:rPr lang="en-US" sz="1800" i="1" dirty="0">
                <a:solidFill>
                  <a:srgbClr val="000000"/>
                </a:solidFill>
              </a:rPr>
              <a:t>. And we can answer it either </a:t>
            </a:r>
            <a:r>
              <a:rPr lang="en-US" sz="1800" i="1" dirty="0" smtClean="0">
                <a:solidFill>
                  <a:srgbClr val="000000"/>
                </a:solidFill>
              </a:rPr>
              <a:t>Malay </a:t>
            </a:r>
            <a:r>
              <a:rPr lang="en-US" sz="1800" i="1" dirty="0">
                <a:solidFill>
                  <a:srgbClr val="000000"/>
                </a:solidFill>
              </a:rPr>
              <a:t>or </a:t>
            </a:r>
            <a:r>
              <a:rPr lang="en-US" sz="1800" i="1" dirty="0" smtClean="0">
                <a:solidFill>
                  <a:srgbClr val="000000"/>
                </a:solidFill>
              </a:rPr>
              <a:t>EnglishXD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J6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  <a:r>
              <a:rPr lang="en-US" sz="1800" i="1" dirty="0">
                <a:solidFill>
                  <a:srgbClr val="000000"/>
                </a:solidFill>
              </a:rPr>
              <a:t> thank you for answer. </a:t>
            </a:r>
            <a:r>
              <a:rPr lang="en-US" sz="1800" i="1" u="sng" dirty="0">
                <a:solidFill>
                  <a:srgbClr val="000000"/>
                </a:solidFill>
              </a:rPr>
              <a:t>To sum up, Chinese Malaysian students usually can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speak </a:t>
            </a:r>
            <a:r>
              <a:rPr lang="en-US" sz="1800" i="1" u="sng" dirty="0">
                <a:solidFill>
                  <a:srgbClr val="000000"/>
                </a:solidFill>
              </a:rPr>
              <a:t>Malay, </a:t>
            </a:r>
            <a:r>
              <a:rPr lang="en-US" sz="1800" i="1" u="sng" dirty="0" smtClean="0">
                <a:solidFill>
                  <a:srgbClr val="000000"/>
                </a:solidFill>
              </a:rPr>
              <a:t>English</a:t>
            </a:r>
            <a:r>
              <a:rPr lang="en-US" sz="1800" i="1" u="sng" dirty="0">
                <a:solidFill>
                  <a:srgbClr val="000000"/>
                </a:solidFill>
              </a:rPr>
              <a:t>, Contonese or Mandarin, and Malay Malaysian can speak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Malay </a:t>
            </a:r>
            <a:r>
              <a:rPr lang="en-US" sz="1800" i="1" u="sng" dirty="0">
                <a:solidFill>
                  <a:srgbClr val="000000"/>
                </a:solidFill>
              </a:rPr>
              <a:t>and English.(or Malay </a:t>
            </a:r>
            <a:r>
              <a:rPr lang="en-US" sz="1800" i="1" u="sng" dirty="0" smtClean="0">
                <a:solidFill>
                  <a:srgbClr val="000000"/>
                </a:solidFill>
              </a:rPr>
              <a:t>Malaysian </a:t>
            </a:r>
            <a:r>
              <a:rPr lang="en-US" sz="1800" i="1" u="sng" dirty="0">
                <a:solidFill>
                  <a:srgbClr val="000000"/>
                </a:solidFill>
              </a:rPr>
              <a:t>also can speak Chinese?</a:t>
            </a:r>
            <a:r>
              <a:rPr lang="en-US" sz="1800" i="1" u="sng" dirty="0" smtClean="0">
                <a:solidFill>
                  <a:srgbClr val="000000"/>
                </a:solidFill>
              </a:rPr>
              <a:t>)</a:t>
            </a:r>
            <a:r>
              <a:rPr lang="en-US" sz="1800" u="sng" dirty="0">
                <a:solidFill>
                  <a:srgbClr val="000000"/>
                </a:solidFill>
              </a:rPr>
              <a:t> </a:t>
            </a:r>
            <a:r>
              <a:rPr lang="en-US" sz="1800" i="1" u="sng" dirty="0" smtClean="0">
                <a:solidFill>
                  <a:srgbClr val="000000"/>
                </a:solidFill>
              </a:rPr>
              <a:t>You </a:t>
            </a:r>
            <a:r>
              <a:rPr lang="en-US" sz="1800" i="1" u="sng" dirty="0">
                <a:solidFill>
                  <a:srgbClr val="000000"/>
                </a:solidFill>
              </a:rPr>
              <a:t>can write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your </a:t>
            </a:r>
            <a:r>
              <a:rPr lang="en-US" sz="1800" i="1" u="sng" dirty="0">
                <a:solidFill>
                  <a:srgbClr val="000000"/>
                </a:solidFill>
              </a:rPr>
              <a:t>homework either in English and </a:t>
            </a:r>
            <a:r>
              <a:rPr lang="en-US" sz="1800" i="1" u="sng" dirty="0" smtClean="0">
                <a:solidFill>
                  <a:srgbClr val="000000"/>
                </a:solidFill>
              </a:rPr>
              <a:t>	Malay</a:t>
            </a:r>
            <a:r>
              <a:rPr lang="en-US" sz="1800" i="1" u="sng" dirty="0">
                <a:solidFill>
                  <a:srgbClr val="000000"/>
                </a:solidFill>
              </a:rPr>
              <a:t>? Wow, that's cool..! I bet you do not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major </a:t>
            </a:r>
            <a:r>
              <a:rPr lang="en-US" sz="1800" i="1" u="sng" dirty="0">
                <a:solidFill>
                  <a:srgbClr val="000000"/>
                </a:solidFill>
              </a:rPr>
              <a:t>in English, don't you? In Japan, it is </a:t>
            </a:r>
            <a:r>
              <a:rPr lang="en-US" sz="1800" i="1" u="sng" dirty="0" smtClean="0">
                <a:solidFill>
                  <a:srgbClr val="000000"/>
                </a:solidFill>
              </a:rPr>
              <a:t>generally </a:t>
            </a:r>
            <a:r>
              <a:rPr lang="en-US" sz="1800" i="1" u="sng" dirty="0">
                <a:solidFill>
                  <a:srgbClr val="000000"/>
                </a:solidFill>
              </a:rPr>
              <a:t>only English major who can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do </a:t>
            </a:r>
            <a:r>
              <a:rPr lang="en-US" sz="1800" i="1" u="sng" dirty="0">
                <a:solidFill>
                  <a:srgbClr val="000000"/>
                </a:solidFill>
              </a:rPr>
              <a:t>assignment in </a:t>
            </a:r>
            <a:r>
              <a:rPr lang="en-US" sz="1800" i="1" u="sng" dirty="0" smtClean="0">
                <a:solidFill>
                  <a:srgbClr val="000000"/>
                </a:solidFill>
              </a:rPr>
              <a:t>English.</a:t>
            </a:r>
            <a:r>
              <a:rPr lang="en-US" sz="1800" u="sng" dirty="0">
                <a:solidFill>
                  <a:srgbClr val="000000"/>
                </a:solidFill>
              </a:rPr>
              <a:t> </a:t>
            </a:r>
            <a:r>
              <a:rPr lang="en-US" sz="1800" i="1" u="sng" dirty="0" smtClean="0">
                <a:solidFill>
                  <a:srgbClr val="000000"/>
                </a:solidFill>
              </a:rPr>
              <a:t>There </a:t>
            </a:r>
            <a:r>
              <a:rPr lang="en-US" sz="1800" i="1" u="sng" dirty="0">
                <a:solidFill>
                  <a:srgbClr val="000000"/>
                </a:solidFill>
              </a:rPr>
              <a:t>are three races in Malaysia, Malay Malaysian,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Chinese </a:t>
            </a:r>
            <a:r>
              <a:rPr lang="en-US" sz="1800" i="1" u="sng" dirty="0">
                <a:solidFill>
                  <a:srgbClr val="000000"/>
                </a:solidFill>
              </a:rPr>
              <a:t>Malaysian and Indo Malaysian. They </a:t>
            </a:r>
            <a:r>
              <a:rPr lang="en-US" sz="1800" i="1" u="sng" dirty="0" smtClean="0">
                <a:solidFill>
                  <a:srgbClr val="000000"/>
                </a:solidFill>
              </a:rPr>
              <a:t>communicate </a:t>
            </a:r>
            <a:r>
              <a:rPr lang="en-US" sz="1800" i="1" u="sng" dirty="0">
                <a:solidFill>
                  <a:srgbClr val="000000"/>
                </a:solidFill>
              </a:rPr>
              <a:t>with each other in </a:t>
            </a:r>
            <a:r>
              <a:rPr lang="en-US" sz="1800" i="1" dirty="0" smtClean="0">
                <a:solidFill>
                  <a:srgbClr val="000000"/>
                </a:solidFill>
              </a:rPr>
              <a:t>	</a:t>
            </a:r>
            <a:r>
              <a:rPr lang="en-US" sz="1800" i="1" u="sng" dirty="0" smtClean="0">
                <a:solidFill>
                  <a:srgbClr val="000000"/>
                </a:solidFill>
              </a:rPr>
              <a:t>Malay </a:t>
            </a:r>
            <a:r>
              <a:rPr lang="en-US" sz="1800" i="1" u="sng" dirty="0">
                <a:solidFill>
                  <a:srgbClr val="000000"/>
                </a:solidFill>
              </a:rPr>
              <a:t>or English?? Every races can speak Malay language</a:t>
            </a:r>
            <a:r>
              <a:rPr lang="en-US" sz="1800" i="1" dirty="0">
                <a:solidFill>
                  <a:srgbClr val="000000"/>
                </a:solidFill>
              </a:rPr>
              <a:t>?</a:t>
            </a:r>
            <a:r>
              <a:rPr lang="en-US" sz="1800" i="1" dirty="0" smtClean="0">
                <a:solidFill>
                  <a:srgbClr val="000000"/>
                </a:solidFill>
              </a:rPr>
              <a:t>?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M6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  <a:r>
              <a:rPr lang="en-US" sz="1800" i="1" dirty="0">
                <a:solidFill>
                  <a:srgbClr val="000000"/>
                </a:solidFill>
              </a:rPr>
              <a:t> Ya, every races can speak in Malay. When we try to communicate with others, just </a:t>
            </a:r>
            <a:r>
              <a:rPr lang="en-US" sz="1800" i="1" dirty="0" smtClean="0">
                <a:solidFill>
                  <a:srgbClr val="000000"/>
                </a:solidFill>
              </a:rPr>
              <a:t> 	depends </a:t>
            </a:r>
            <a:r>
              <a:rPr lang="en-US" sz="1800" i="1" dirty="0">
                <a:solidFill>
                  <a:srgbClr val="000000"/>
                </a:solidFill>
              </a:rPr>
              <a:t>on yourself either you want to talk in Malay or in English. This is </a:t>
            </a:r>
            <a:r>
              <a:rPr lang="en-US" sz="1800" i="1" dirty="0" smtClean="0">
                <a:solidFill>
                  <a:srgbClr val="000000"/>
                </a:solidFill>
              </a:rPr>
              <a:t>	because </a:t>
            </a:r>
            <a:r>
              <a:rPr lang="en-US" sz="1800" i="1" dirty="0">
                <a:solidFill>
                  <a:srgbClr val="000000"/>
                </a:solidFill>
              </a:rPr>
              <a:t>we can </a:t>
            </a:r>
            <a:r>
              <a:rPr lang="en-US" sz="1800" i="1" dirty="0" smtClean="0">
                <a:solidFill>
                  <a:srgbClr val="000000"/>
                </a:solidFill>
              </a:rPr>
              <a:t>understand bothXD.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It's </a:t>
            </a:r>
            <a:r>
              <a:rPr lang="en-US" sz="1800" i="1" dirty="0">
                <a:solidFill>
                  <a:srgbClr val="000000"/>
                </a:solidFill>
              </a:rPr>
              <a:t>not many for me. Just ask any question </a:t>
            </a:r>
            <a:r>
              <a:rPr lang="en-US" sz="1800" i="1" dirty="0" smtClean="0">
                <a:solidFill>
                  <a:srgbClr val="000000"/>
                </a:solidFill>
              </a:rPr>
              <a:t>	that </a:t>
            </a:r>
            <a:r>
              <a:rPr lang="en-US" sz="1800" i="1" dirty="0">
                <a:solidFill>
                  <a:srgbClr val="000000"/>
                </a:solidFill>
              </a:rPr>
              <a:t>you want to know. Ok?! ^</a:t>
            </a:r>
            <a:r>
              <a:rPr lang="en-US" sz="1800" i="1" u="sng" dirty="0">
                <a:solidFill>
                  <a:srgbClr val="000000"/>
                </a:solidFill>
              </a:rPr>
              <a:t>^ I feel </a:t>
            </a:r>
            <a:r>
              <a:rPr lang="en-US" sz="1800" i="1" u="sng" dirty="0" smtClean="0">
                <a:solidFill>
                  <a:srgbClr val="000000"/>
                </a:solidFill>
              </a:rPr>
              <a:t>	really </a:t>
            </a:r>
            <a:r>
              <a:rPr lang="en-US" sz="1800" i="1" u="sng" dirty="0">
                <a:solidFill>
                  <a:srgbClr val="000000"/>
                </a:solidFill>
              </a:rPr>
              <a:t>nice </a:t>
            </a:r>
            <a:r>
              <a:rPr lang="en-US" sz="1800" i="1" u="sng" dirty="0" smtClean="0">
                <a:solidFill>
                  <a:srgbClr val="000000"/>
                </a:solidFill>
              </a:rPr>
              <a:t>when </a:t>
            </a:r>
            <a:r>
              <a:rPr lang="en-US" sz="1800" i="1" u="sng" dirty="0">
                <a:solidFill>
                  <a:srgbClr val="000000"/>
                </a:solidFill>
              </a:rPr>
              <a:t>sharing all this to you~</a:t>
            </a:r>
            <a:r>
              <a:rPr lang="en-US" sz="1800" u="sng" dirty="0">
                <a:solidFill>
                  <a:srgbClr val="000000"/>
                </a:solidFill>
              </a:rPr>
              <a:t> 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2563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People shift their relational identity all the time in intercultural dialogue.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Failure to notice shifts in self-identity can result in miscommunication/breakdown in communication.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Attention to these shifts can lead to learning and critical cultural awareness.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In this study, CCA emerges as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ability </a:t>
            </a:r>
            <a:r>
              <a:rPr lang="en-US" altLang="ja-JP" dirty="0" smtClean="0">
                <a:solidFill>
                  <a:srgbClr val="000000"/>
                </a:solidFill>
              </a:rPr>
              <a:t>to notice interlocutor’s identity shifts and to understand the implications of those shifts, in other words “aha moments”.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 They become able to </a:t>
            </a:r>
            <a:r>
              <a:rPr lang="en-US" altLang="ja-JP" dirty="0" err="1" smtClean="0">
                <a:solidFill>
                  <a:srgbClr val="000000"/>
                </a:solidFill>
              </a:rPr>
              <a:t>recontextualise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top-down or stereotyped views of culture in </a:t>
            </a:r>
            <a:r>
              <a:rPr lang="en-US" altLang="ja-JP" dirty="0" smtClean="0">
                <a:solidFill>
                  <a:srgbClr val="000000"/>
                </a:solidFill>
              </a:rPr>
              <a:t>the light </a:t>
            </a:r>
            <a:r>
              <a:rPr lang="en-US" altLang="ja-JP" dirty="0">
                <a:solidFill>
                  <a:srgbClr val="000000"/>
                </a:solidFill>
              </a:rPr>
              <a:t>of </a:t>
            </a:r>
            <a:r>
              <a:rPr lang="en-US" altLang="ja-JP" dirty="0" smtClean="0">
                <a:solidFill>
                  <a:srgbClr val="000000"/>
                </a:solidFill>
              </a:rPr>
              <a:t>bottom-up </a:t>
            </a:r>
            <a:r>
              <a:rPr lang="en-US" altLang="ja-JP" dirty="0">
                <a:solidFill>
                  <a:srgbClr val="000000"/>
                </a:solidFill>
              </a:rPr>
              <a:t>perspectives, </a:t>
            </a:r>
            <a:r>
              <a:rPr lang="en-US" altLang="ja-JP" dirty="0" smtClean="0">
                <a:solidFill>
                  <a:srgbClr val="000000"/>
                </a:solidFill>
              </a:rPr>
              <a:t>and to </a:t>
            </a:r>
            <a:r>
              <a:rPr lang="en-US" altLang="ja-JP" dirty="0">
                <a:solidFill>
                  <a:srgbClr val="000000"/>
                </a:solidFill>
              </a:rPr>
              <a:t>use emerging understanding to develop new questions</a:t>
            </a:r>
            <a:r>
              <a:rPr lang="en-US" altLang="ja-JP" i="1" dirty="0">
                <a:solidFill>
                  <a:srgbClr val="000000"/>
                </a:solidFill>
              </a:rPr>
              <a:t>.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3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136" y="1444532"/>
            <a:ext cx="8680819" cy="52699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2100" dirty="0" err="1"/>
              <a:t>Byram</a:t>
            </a:r>
            <a:r>
              <a:rPr lang="en-US" altLang="ja-JP" sz="2100" dirty="0"/>
              <a:t>, M. (1997). </a:t>
            </a:r>
            <a:r>
              <a:rPr lang="en-US" altLang="ja-JP" sz="2100" i="1" dirty="0"/>
              <a:t>Teaching and assessing intercultural communicative competence. </a:t>
            </a:r>
            <a:r>
              <a:rPr lang="en-US" altLang="ja-JP" sz="2100" dirty="0" err="1"/>
              <a:t>Clevedon</a:t>
            </a:r>
            <a:r>
              <a:rPr lang="en-US" altLang="ja-JP" sz="2100" dirty="0"/>
              <a:t>: Multilingual Matters</a:t>
            </a:r>
            <a:r>
              <a:rPr lang="en-US" altLang="ja-JP" sz="2100" dirty="0" smtClean="0"/>
              <a:t>.</a:t>
            </a:r>
          </a:p>
          <a:p>
            <a:pPr marL="0" indent="0">
              <a:buNone/>
            </a:pPr>
            <a:r>
              <a:rPr lang="en-US" altLang="ja-JP" sz="2100" dirty="0" err="1" smtClean="0"/>
              <a:t>Cupach</a:t>
            </a:r>
            <a:r>
              <a:rPr lang="en-US" altLang="ja-JP" sz="2100" dirty="0"/>
              <a:t>, W.R., &amp; </a:t>
            </a:r>
            <a:r>
              <a:rPr lang="en-US" altLang="ja-JP" sz="2100" dirty="0" err="1"/>
              <a:t>Imahori</a:t>
            </a:r>
            <a:r>
              <a:rPr lang="en-US" altLang="ja-JP" sz="2100" dirty="0"/>
              <a:t>, T.T. (1993). Identity management theory: Communication competence in intercultural episodes and relationships. In R. L. Wiseman &amp; J. Koester (Eds.), </a:t>
            </a:r>
            <a:r>
              <a:rPr lang="en-US" altLang="ja-JP" sz="2100" i="1" dirty="0"/>
              <a:t>Intercultural communication competence</a:t>
            </a:r>
            <a:r>
              <a:rPr lang="en-US" altLang="ja-JP" sz="2100" dirty="0"/>
              <a:t> (pp. 112-131). Newbury Park, CA: Sage.</a:t>
            </a:r>
          </a:p>
          <a:p>
            <a:pPr marL="0" indent="0">
              <a:buNone/>
            </a:pPr>
            <a:r>
              <a:rPr lang="en-US" altLang="ja-JP" sz="2100" dirty="0" smtClean="0"/>
              <a:t>Kern</a:t>
            </a:r>
            <a:r>
              <a:rPr lang="en-US" altLang="ja-JP" sz="2100" dirty="0"/>
              <a:t>, R. (2000). Literacy and language teaching. Oxford: Oxford University Press </a:t>
            </a:r>
          </a:p>
          <a:p>
            <a:pPr marL="0" indent="0">
              <a:buNone/>
            </a:pPr>
            <a:r>
              <a:rPr lang="en-US" altLang="ja-JP" sz="2100" dirty="0" err="1" smtClean="0"/>
              <a:t>Kinginger</a:t>
            </a:r>
            <a:r>
              <a:rPr lang="en-US" altLang="ja-JP" sz="2100" dirty="0"/>
              <a:t>, C., </a:t>
            </a:r>
            <a:r>
              <a:rPr lang="en-US" altLang="ja-JP" sz="2100" dirty="0" err="1"/>
              <a:t>Gourves</a:t>
            </a:r>
            <a:r>
              <a:rPr lang="en-US" altLang="ja-JP" sz="2100" dirty="0"/>
              <a:t>-Hayward, A.,  &amp; Simpson, V</a:t>
            </a:r>
            <a:r>
              <a:rPr lang="en-US" altLang="ja-JP" sz="2100" dirty="0" smtClean="0"/>
              <a:t>. (</a:t>
            </a:r>
            <a:r>
              <a:rPr lang="en-US" altLang="ja-JP" sz="2100" dirty="0"/>
              <a:t>1999). A </a:t>
            </a:r>
            <a:r>
              <a:rPr lang="en-US" altLang="ja-JP" sz="2100" dirty="0" err="1"/>
              <a:t>tele</a:t>
            </a:r>
            <a:r>
              <a:rPr lang="en-US" altLang="ja-JP" sz="2100" dirty="0"/>
              <a:t>-collaborative course on French-American intercultural communication. </a:t>
            </a:r>
            <a:r>
              <a:rPr lang="en-US" altLang="ja-JP" sz="2100" i="1" dirty="0"/>
              <a:t>The French Review, 72,</a:t>
            </a:r>
            <a:r>
              <a:rPr lang="en-US" altLang="ja-JP" sz="2100" dirty="0"/>
              <a:t> 853-866.</a:t>
            </a:r>
          </a:p>
          <a:p>
            <a:pPr marL="0" indent="0">
              <a:buNone/>
            </a:pPr>
            <a:r>
              <a:rPr lang="en-US" altLang="ja-JP" sz="2100" dirty="0" err="1" smtClean="0"/>
              <a:t>Kramsch</a:t>
            </a:r>
            <a:r>
              <a:rPr lang="en-US" altLang="ja-JP" sz="2100" dirty="0"/>
              <a:t>, C. (1993). </a:t>
            </a:r>
            <a:r>
              <a:rPr lang="en-US" altLang="ja-JP" sz="2100" i="1" dirty="0"/>
              <a:t>Context and culture in language teaching. </a:t>
            </a:r>
            <a:r>
              <a:rPr lang="en-US" altLang="ja-JP" sz="2100" dirty="0"/>
              <a:t>Oxford: Oxford University Press.</a:t>
            </a:r>
          </a:p>
          <a:p>
            <a:pPr marL="0" indent="0">
              <a:buNone/>
            </a:pPr>
            <a:r>
              <a:rPr lang="en-US" altLang="ja-JP" sz="2100" dirty="0" err="1"/>
              <a:t>Kramsch</a:t>
            </a:r>
            <a:r>
              <a:rPr lang="en-US" altLang="ja-JP" sz="2100" dirty="0"/>
              <a:t>, C. (2009). Third culture and language education. In C. Vivian &amp; W. Li (</a:t>
            </a:r>
            <a:r>
              <a:rPr lang="en-US" altLang="ja-JP" sz="2100" dirty="0" err="1"/>
              <a:t>Eds</a:t>
            </a:r>
            <a:r>
              <a:rPr lang="en-US" altLang="ja-JP" sz="2100" dirty="0"/>
              <a:t>), </a:t>
            </a:r>
            <a:r>
              <a:rPr lang="en-US" altLang="ja-JP" sz="2100" i="1" dirty="0"/>
              <a:t>Contemporary Applied Linguistics</a:t>
            </a:r>
            <a:r>
              <a:rPr lang="en-US" altLang="ja-JP" sz="2100" dirty="0"/>
              <a:t> (Vol. 1, pp. 233–254). London: Continuum.</a:t>
            </a:r>
          </a:p>
          <a:p>
            <a:pPr marL="0" indent="0">
              <a:buNone/>
            </a:pPr>
            <a:r>
              <a:rPr lang="en-US" altLang="ja-JP" sz="2100" dirty="0" err="1" smtClean="0"/>
              <a:t>Lebedko</a:t>
            </a:r>
            <a:r>
              <a:rPr lang="en-US" altLang="ja-JP" sz="2100" dirty="0"/>
              <a:t>, M. (2013). Stereotype management in intercultural education through analysis of critical incidents. In Houghton, S., </a:t>
            </a:r>
            <a:r>
              <a:rPr lang="en-US" altLang="ja-JP" sz="2100" dirty="0" err="1"/>
              <a:t>Fumimura</a:t>
            </a:r>
            <a:r>
              <a:rPr lang="en-US" altLang="ja-JP" sz="2100" dirty="0"/>
              <a:t>, Y., </a:t>
            </a:r>
            <a:r>
              <a:rPr lang="en-US" altLang="ja-JP" sz="2100" dirty="0" err="1"/>
              <a:t>Lebedko</a:t>
            </a:r>
            <a:r>
              <a:rPr lang="en-US" altLang="ja-JP" sz="2100" dirty="0"/>
              <a:t>, M., &amp; Li, S. (Eds.) </a:t>
            </a:r>
            <a:r>
              <a:rPr lang="en-US" altLang="ja-JP" sz="2100" i="1" dirty="0"/>
              <a:t>Critical cultural awareness:  Managing stereotypes through intercultural (language) </a:t>
            </a:r>
            <a:r>
              <a:rPr lang="en-US" altLang="ja-JP" sz="2100" i="1" dirty="0" smtClean="0"/>
              <a:t>education</a:t>
            </a:r>
            <a:r>
              <a:rPr lang="en-US" altLang="ja-JP" sz="2100" dirty="0"/>
              <a:t>.</a:t>
            </a:r>
            <a:r>
              <a:rPr lang="en-US" altLang="ja-JP" sz="2100" dirty="0" smtClean="0"/>
              <a:t> </a:t>
            </a:r>
            <a:r>
              <a:rPr lang="en-US" altLang="ja-JP" sz="2100" dirty="0"/>
              <a:t>Newcastle, UK: Cambridge Scholars Publishing.</a:t>
            </a:r>
          </a:p>
          <a:p>
            <a:pPr marL="0" indent="0">
              <a:buNone/>
            </a:pPr>
            <a:r>
              <a:rPr lang="en-US" altLang="ja-JP" sz="2100" dirty="0" smtClean="0"/>
              <a:t>Ting</a:t>
            </a:r>
            <a:r>
              <a:rPr lang="en-US" altLang="ja-JP" sz="2100" dirty="0"/>
              <a:t>-Toomey, S. (2005). The matrix of face: An updated face-negotiation theory. In W.B. </a:t>
            </a:r>
            <a:r>
              <a:rPr lang="en-US" altLang="ja-JP" sz="2100" dirty="0" err="1"/>
              <a:t>Gudykunst</a:t>
            </a:r>
            <a:r>
              <a:rPr lang="en-US" altLang="ja-JP" sz="2100" dirty="0"/>
              <a:t> (Ed.), </a:t>
            </a:r>
            <a:r>
              <a:rPr lang="en-US" altLang="ja-JP" sz="2100" i="1" dirty="0"/>
              <a:t>Theorizing about intercultural </a:t>
            </a:r>
            <a:r>
              <a:rPr lang="en-US" altLang="ja-JP" sz="2100" i="1" dirty="0" smtClean="0"/>
              <a:t>communication </a:t>
            </a:r>
            <a:r>
              <a:rPr lang="en-US" altLang="ja-JP" sz="2100" dirty="0" smtClean="0"/>
              <a:t>(</a:t>
            </a:r>
            <a:r>
              <a:rPr lang="en-US" altLang="ja-JP" sz="2100" dirty="0"/>
              <a:t>pp. 71–92). Thousand Oaks, CA: Sage.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2361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1809086"/>
            <a:ext cx="8042276" cy="3774726"/>
          </a:xfrm>
        </p:spPr>
        <p:txBody>
          <a:bodyPr/>
          <a:lstStyle/>
          <a:p>
            <a:r>
              <a:rPr kumimoji="1" lang="en-US" altLang="ja-JP" dirty="0" smtClean="0"/>
              <a:t>THANK YOU FOR ATTENDING OUR PRESENTATION</a:t>
            </a:r>
            <a:br>
              <a:rPr kumimoji="1" lang="en-US" altLang="ja-JP" dirty="0" smtClean="0"/>
            </a:b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en-US" altLang="ja-JP" sz="2800" dirty="0" smtClean="0">
                <a:solidFill>
                  <a:schemeClr val="tx1"/>
                </a:solidFill>
              </a:rPr>
              <a:t>Please feel free to email us with further comments and questions: </a:t>
            </a:r>
            <a:br>
              <a:rPr kumimoji="1" lang="en-US" altLang="ja-JP" sz="2800" dirty="0" smtClean="0">
                <a:solidFill>
                  <a:schemeClr val="tx1"/>
                </a:solidFill>
              </a:rPr>
            </a:br>
            <a:r>
              <a:rPr kumimoji="1" lang="en-US" altLang="ja-JP" sz="2800" dirty="0">
                <a:solidFill>
                  <a:schemeClr val="tx1"/>
                </a:solidFill>
              </a:rPr>
              <a:t/>
            </a:r>
            <a:br>
              <a:rPr kumimoji="1" lang="en-US" altLang="ja-JP" sz="2800" dirty="0">
                <a:solidFill>
                  <a:schemeClr val="tx1"/>
                </a:solidFill>
              </a:rPr>
            </a:br>
            <a:r>
              <a:rPr kumimoji="1" lang="en-US" altLang="ja-JP" sz="2800" dirty="0" err="1" smtClean="0">
                <a:solidFill>
                  <a:schemeClr val="tx1"/>
                </a:solidFill>
              </a:rPr>
              <a:t>alison.stewart@gakushuin.ac.jp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>
                <a:solidFill>
                  <a:schemeClr val="tx1"/>
                </a:solidFill>
                <a:hlinkClick r:id="rId2"/>
              </a:rPr>
              <a:t>bmwrightjapan@yahoo.co.nz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3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1314"/>
            <a:ext cx="8042276" cy="919608"/>
          </a:xfrm>
        </p:spPr>
        <p:txBody>
          <a:bodyPr/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0922"/>
            <a:ext cx="8042276" cy="40907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do we mean by intercultural </a:t>
            </a:r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earning?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do people talk about their own culture?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 err="1" smtClean="0">
                <a:solidFill>
                  <a:srgbClr val="000000"/>
                </a:solidFill>
              </a:rPr>
              <a:t>Gakushuin</a:t>
            </a:r>
            <a:r>
              <a:rPr lang="en-US" dirty="0" smtClean="0">
                <a:solidFill>
                  <a:srgbClr val="000000"/>
                </a:solidFill>
              </a:rPr>
              <a:t>-UMS Facebook Intercultural Exchange Project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Analysing</a:t>
            </a:r>
            <a:r>
              <a:rPr lang="en-US" dirty="0" smtClean="0">
                <a:solidFill>
                  <a:srgbClr val="000000"/>
                </a:solidFill>
              </a:rPr>
              <a:t> identity in Facebook exchanges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Quantitative overview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Qualitative study of identity negotiation in two extracts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3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The widespread use of 2.0 web technologies provides opportunities for intercultural exchanges between students in different countries.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However, such exchanges </a:t>
            </a:r>
            <a:r>
              <a:rPr lang="en-US" altLang="ja-JP" dirty="0">
                <a:solidFill>
                  <a:schemeClr val="tx1"/>
                </a:solidFill>
              </a:rPr>
              <a:t>do not by themselves necessarily lead to cultural learning or critical awareness (Kern, 2000; </a:t>
            </a:r>
            <a:r>
              <a:rPr lang="en-US" altLang="ja-JP" dirty="0" err="1">
                <a:solidFill>
                  <a:schemeClr val="tx1"/>
                </a:solidFill>
              </a:rPr>
              <a:t>Kinginger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US" altLang="ja-JP" dirty="0" err="1">
                <a:solidFill>
                  <a:schemeClr val="tx1"/>
                </a:solidFill>
              </a:rPr>
              <a:t>Gourves</a:t>
            </a:r>
            <a:r>
              <a:rPr lang="en-US" altLang="ja-JP" dirty="0">
                <a:solidFill>
                  <a:schemeClr val="tx1"/>
                </a:solidFill>
              </a:rPr>
              <a:t>-Hayward, &amp; Simpson, 1999).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Why </a:t>
            </a:r>
            <a:r>
              <a:rPr lang="en-US" altLang="ja-JP" dirty="0">
                <a:solidFill>
                  <a:schemeClr val="tx1"/>
                </a:solidFill>
              </a:rPr>
              <a:t>doesn’t simply talking about </a:t>
            </a:r>
            <a:r>
              <a:rPr lang="en-US" altLang="ja-JP" dirty="0" smtClean="0">
                <a:solidFill>
                  <a:schemeClr val="tx1"/>
                </a:solidFill>
              </a:rPr>
              <a:t>culture</a:t>
            </a:r>
            <a:r>
              <a:rPr lang="en-US" altLang="ja-JP" dirty="0">
                <a:solidFill>
                  <a:schemeClr val="tx1"/>
                </a:solidFill>
              </a:rPr>
              <a:t> lead to understanding and awareness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35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Defining Critical Cultural Awareness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97966"/>
          </a:xfrm>
        </p:spPr>
        <p:txBody>
          <a:bodyPr>
            <a:normAutofit lnSpcReduction="10000"/>
          </a:bodyPr>
          <a:lstStyle/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srgbClr val="000000"/>
                </a:solidFill>
              </a:rPr>
              <a:t>Knowledge of self; skills to interpret, relate and interact; valuing others’ values, beliefs and </a:t>
            </a:r>
            <a:r>
              <a:rPr lang="en-US" altLang="ja-JP" sz="2400" dirty="0" err="1">
                <a:solidFill>
                  <a:srgbClr val="000000"/>
                </a:solidFill>
              </a:rPr>
              <a:t>behaviours</a:t>
            </a:r>
            <a:r>
              <a:rPr lang="en-US" altLang="ja-JP" sz="2400" dirty="0">
                <a:solidFill>
                  <a:srgbClr val="000000"/>
                </a:solidFill>
              </a:rPr>
              <a:t> and </a:t>
            </a:r>
            <a:r>
              <a:rPr lang="en-US" altLang="ja-JP" sz="2400" dirty="0" err="1">
                <a:solidFill>
                  <a:srgbClr val="000000"/>
                </a:solidFill>
              </a:rPr>
              <a:t>relativising</a:t>
            </a:r>
            <a:r>
              <a:rPr lang="en-US" altLang="ja-JP" sz="2400" dirty="0">
                <a:solidFill>
                  <a:srgbClr val="000000"/>
                </a:solidFill>
              </a:rPr>
              <a:t> oneself (</a:t>
            </a:r>
            <a:r>
              <a:rPr lang="en-US" altLang="ja-JP" sz="2400" dirty="0" err="1">
                <a:solidFill>
                  <a:srgbClr val="000000"/>
                </a:solidFill>
              </a:rPr>
              <a:t>Byram</a:t>
            </a:r>
            <a:r>
              <a:rPr lang="en-US" altLang="ja-JP" sz="2400" dirty="0">
                <a:solidFill>
                  <a:srgbClr val="000000"/>
                </a:solidFill>
              </a:rPr>
              <a:t> 1997)</a:t>
            </a: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srgbClr val="000000"/>
                </a:solidFill>
              </a:rPr>
              <a:t>“Third culture” or “third space”: a critical perspective of one’s own and another’s culture (</a:t>
            </a:r>
            <a:r>
              <a:rPr lang="en-US" altLang="ja-JP" sz="2400" dirty="0" err="1">
                <a:solidFill>
                  <a:srgbClr val="000000"/>
                </a:solidFill>
              </a:rPr>
              <a:t>Kramsch</a:t>
            </a:r>
            <a:r>
              <a:rPr lang="en-US" altLang="ja-JP" sz="2400" dirty="0">
                <a:solidFill>
                  <a:srgbClr val="000000"/>
                </a:solidFill>
              </a:rPr>
              <a:t>, 1993)</a:t>
            </a: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srgbClr val="000000"/>
                </a:solidFill>
              </a:rPr>
              <a:t>Attitudes towards stereotypes measure cultural learning (Ting-Toomey,1988)</a:t>
            </a: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srgbClr val="000000"/>
                </a:solidFill>
              </a:rPr>
              <a:t>Mindfulness: </a:t>
            </a:r>
            <a:r>
              <a:rPr lang="en-US" altLang="ja-JP" sz="2400" dirty="0" err="1">
                <a:solidFill>
                  <a:srgbClr val="000000"/>
                </a:solidFill>
              </a:rPr>
              <a:t>realising</a:t>
            </a:r>
            <a:r>
              <a:rPr lang="en-US" altLang="ja-JP" sz="2400" dirty="0">
                <a:solidFill>
                  <a:srgbClr val="000000"/>
                </a:solidFill>
              </a:rPr>
              <a:t> other points of view exist (Ting-Toomey,1988 ) basis for intercultural </a:t>
            </a:r>
            <a:r>
              <a:rPr lang="en-US" altLang="ja-JP" sz="2400" dirty="0" smtClean="0">
                <a:solidFill>
                  <a:srgbClr val="000000"/>
                </a:solidFill>
              </a:rPr>
              <a:t>competence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</a:rPr>
              <a:t>An ability to “manage” stereotypes (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Lebedko</a:t>
            </a:r>
            <a:r>
              <a:rPr lang="en-US" altLang="ja-JP" sz="2400" dirty="0" smtClean="0">
                <a:solidFill>
                  <a:srgbClr val="000000"/>
                </a:solidFill>
              </a:rPr>
              <a:t>, 2013)</a:t>
            </a:r>
            <a:endParaRPr lang="en-US" altLang="ja-JP" sz="2400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14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Identity Management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97966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ja-JP" sz="2400" dirty="0">
                <a:solidFill>
                  <a:srgbClr val="000000"/>
                </a:solidFill>
              </a:rPr>
              <a:t>Identity Management Theory (IMT</a:t>
            </a:r>
            <a:r>
              <a:rPr lang="en-US" altLang="ja-JP" sz="2400" dirty="0" smtClean="0">
                <a:solidFill>
                  <a:srgbClr val="000000"/>
                </a:solidFill>
              </a:rPr>
              <a:t>) (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Cupach</a:t>
            </a:r>
            <a:r>
              <a:rPr lang="en-US" altLang="ja-JP" sz="2400" dirty="0" smtClean="0">
                <a:solidFill>
                  <a:srgbClr val="000000"/>
                </a:solidFill>
              </a:rPr>
              <a:t> &amp; 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Imahori</a:t>
            </a:r>
            <a:r>
              <a:rPr lang="en-US" altLang="ja-JP" sz="2400" dirty="0" smtClean="0">
                <a:solidFill>
                  <a:srgbClr val="000000"/>
                </a:solidFill>
              </a:rPr>
              <a:t>, 1993)</a:t>
            </a:r>
          </a:p>
          <a:p>
            <a:pPr lvl="1"/>
            <a:endParaRPr lang="en-US" altLang="ja-JP" sz="2400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sz="2400" dirty="0" smtClean="0">
                <a:solidFill>
                  <a:srgbClr val="000000"/>
                </a:solidFill>
              </a:rPr>
              <a:t>Communicative competence </a:t>
            </a:r>
            <a:r>
              <a:rPr lang="en-US" altLang="ja-JP" sz="2400" dirty="0">
                <a:solidFill>
                  <a:srgbClr val="000000"/>
                </a:solidFill>
              </a:rPr>
              <a:t>requires individuals to “successfully negotiate mutually acceptable identities in interaction”</a:t>
            </a:r>
          </a:p>
          <a:p>
            <a:pPr marL="349250" lvl="1" indent="0">
              <a:buNone/>
            </a:pPr>
            <a:r>
              <a:rPr lang="en-US" altLang="ja-JP" sz="2400" dirty="0">
                <a:solidFill>
                  <a:srgbClr val="000000"/>
                </a:solidFill>
              </a:rPr>
              <a:t>	-cultural identity</a:t>
            </a:r>
          </a:p>
          <a:p>
            <a:pPr marL="349250" lvl="1" indent="0">
              <a:buNone/>
            </a:pPr>
            <a:r>
              <a:rPr lang="en-US" altLang="ja-JP" sz="2400" dirty="0">
                <a:solidFill>
                  <a:srgbClr val="000000"/>
                </a:solidFill>
              </a:rPr>
              <a:t>	-relational identity 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Identity categories:</a:t>
            </a:r>
          </a:p>
          <a:p>
            <a:pPr marL="349250" lvl="1" indent="0">
              <a:buNone/>
            </a:pPr>
            <a:r>
              <a:rPr lang="en-US" altLang="ja-JP" sz="2400" dirty="0">
                <a:solidFill>
                  <a:srgbClr val="000000"/>
                </a:solidFill>
              </a:rPr>
              <a:t>	-Individual Identity (I)</a:t>
            </a:r>
          </a:p>
          <a:p>
            <a:pPr marL="349250" lvl="1" indent="0">
              <a:buNone/>
            </a:pPr>
            <a:r>
              <a:rPr lang="en-US" altLang="ja-JP" sz="2400" dirty="0">
                <a:solidFill>
                  <a:srgbClr val="000000"/>
                </a:solidFill>
              </a:rPr>
              <a:t>	-Cultural/Relational identity (we)</a:t>
            </a:r>
          </a:p>
          <a:p>
            <a:pPr marL="349250" lvl="1" indent="0">
              <a:buNone/>
            </a:pPr>
            <a:r>
              <a:rPr lang="en-US" altLang="ja-JP" sz="2400" dirty="0">
                <a:solidFill>
                  <a:srgbClr val="000000"/>
                </a:solidFill>
              </a:rPr>
              <a:t>	-</a:t>
            </a:r>
            <a:r>
              <a:rPr lang="en-US" altLang="ja-JP" sz="2400" dirty="0" err="1">
                <a:solidFill>
                  <a:srgbClr val="000000"/>
                </a:solidFill>
              </a:rPr>
              <a:t>Objectivised</a:t>
            </a:r>
            <a:r>
              <a:rPr lang="en-US" altLang="ja-JP" sz="2400" dirty="0">
                <a:solidFill>
                  <a:srgbClr val="000000"/>
                </a:solidFill>
              </a:rPr>
              <a:t> Identity (they)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924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8108"/>
          </a:xfrm>
        </p:spPr>
        <p:txBody>
          <a:bodyPr/>
          <a:lstStyle/>
          <a:p>
            <a:r>
              <a:rPr lang="en-US" sz="4000" dirty="0" smtClean="0"/>
              <a:t>Research aims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22110"/>
            <a:ext cx="7605462" cy="42214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 are pronouns used to signal cultural identity? How do learners shift between social group (</a:t>
            </a:r>
            <a:r>
              <a:rPr lang="en-US" i="1" dirty="0" smtClean="0">
                <a:solidFill>
                  <a:srgbClr val="000000"/>
                </a:solidFill>
              </a:rPr>
              <a:t>they/we</a:t>
            </a:r>
            <a:r>
              <a:rPr lang="en-US" dirty="0" smtClean="0">
                <a:solidFill>
                  <a:srgbClr val="000000"/>
                </a:solidFill>
              </a:rPr>
              <a:t>) and (</a:t>
            </a:r>
            <a:r>
              <a:rPr lang="en-US" i="1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 personal identification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what are the implications of these shifts?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evidence is there of the development of critical cultural awareness in their interlocutors?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5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6" y="227263"/>
            <a:ext cx="8515685" cy="11865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Intercultural Facebook Exchange between Malaysian and Japanese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8348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October, 2013 3-week Malaysian-Japanese exchange collaboration trial project to enhance CCA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Students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year: </a:t>
            </a:r>
            <a:r>
              <a:rPr lang="en-US" dirty="0">
                <a:solidFill>
                  <a:srgbClr val="000000"/>
                </a:solidFill>
              </a:rPr>
              <a:t>13 </a:t>
            </a:r>
            <a:r>
              <a:rPr lang="en-US" dirty="0" smtClean="0">
                <a:solidFill>
                  <a:srgbClr val="000000"/>
                </a:solidFill>
              </a:rPr>
              <a:t>Malaysian, 20 Japanese,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Culture defined: “social culture” (Williams, 1961) “a description of a particular way of life”.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Themes: University Life; University System; Education; High School Life; Food; Children; Student Lifestyle; Holidays; Job Hunting and Marriage Customs.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Facebook exchanges coded for identity categories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1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93579"/>
            <a:ext cx="8270709" cy="1042738"/>
          </a:xfrm>
        </p:spPr>
        <p:txBody>
          <a:bodyPr/>
          <a:lstStyle/>
          <a:p>
            <a:r>
              <a:rPr lang="en-US" sz="4000" dirty="0" err="1" smtClean="0"/>
              <a:t>Analysing</a:t>
            </a:r>
            <a:r>
              <a:rPr lang="en-US" sz="4000" dirty="0" smtClean="0"/>
              <a:t> Identity Categories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36317"/>
            <a:ext cx="8042276" cy="542757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Analysis Overview: Signaling identity in relation to own culture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6420" y="3716421"/>
            <a:ext cx="6884737" cy="243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76644395"/>
              </p:ext>
            </p:extLst>
          </p:nvPr>
        </p:nvGraphicFramePr>
        <p:xfrm>
          <a:off x="1176420" y="2313542"/>
          <a:ext cx="7415131" cy="425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5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4947"/>
          </a:xfrm>
        </p:spPr>
        <p:txBody>
          <a:bodyPr>
            <a:noAutofit/>
          </a:bodyPr>
          <a:lstStyle/>
          <a:p>
            <a:r>
              <a:rPr lang="en-US" sz="2400" dirty="0" smtClean="0"/>
              <a:t>Qualitative analysis: </a:t>
            </a:r>
            <a:r>
              <a:rPr lang="en-US" sz="2400" dirty="0" err="1" smtClean="0"/>
              <a:t>analysing</a:t>
            </a:r>
            <a:r>
              <a:rPr lang="en-US" sz="2400" dirty="0" smtClean="0"/>
              <a:t> self-identity in FB transcripts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61999"/>
            <a:ext cx="7819358" cy="6243053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000" b="1" dirty="0" smtClean="0">
                <a:solidFill>
                  <a:srgbClr val="000000"/>
                </a:solidFill>
              </a:rPr>
              <a:t>Extract 1. Missed Opportunity</a:t>
            </a:r>
            <a:endParaRPr lang="en-US" sz="20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b="1" i="1" dirty="0" smtClean="0">
                <a:solidFill>
                  <a:srgbClr val="000000"/>
                </a:solidFill>
              </a:rPr>
              <a:t>J3A</a:t>
            </a:r>
            <a:r>
              <a:rPr lang="en-US" sz="1900" i="1" dirty="0">
                <a:solidFill>
                  <a:srgbClr val="000000"/>
                </a:solidFill>
              </a:rPr>
              <a:t>: Wiki said that Malaysia’s culinary style has diversity. Malay food, </a:t>
            </a:r>
            <a:r>
              <a:rPr lang="en-US" sz="1900" i="1" dirty="0" smtClean="0">
                <a:solidFill>
                  <a:srgbClr val="000000"/>
                </a:solidFill>
              </a:rPr>
              <a:t>Javanese</a:t>
            </a:r>
            <a:r>
              <a:rPr lang="en-US" sz="1900" i="1" dirty="0">
                <a:solidFill>
                  <a:srgbClr val="000000"/>
                </a:solidFill>
              </a:rPr>
              <a:t>-influenced cuisine, Malaysian Indian food, Malaysian Chinese </a:t>
            </a:r>
            <a:r>
              <a:rPr lang="en-US" sz="1900" i="1" dirty="0" smtClean="0">
                <a:solidFill>
                  <a:srgbClr val="000000"/>
                </a:solidFill>
              </a:rPr>
              <a:t>food</a:t>
            </a:r>
            <a:r>
              <a:rPr lang="en-US" sz="1900" i="1" dirty="0">
                <a:solidFill>
                  <a:srgbClr val="000000"/>
                </a:solidFill>
              </a:rPr>
              <a:t>, Nyonya food, Sarawak Indigenous Cuisine.  </a:t>
            </a:r>
            <a:r>
              <a:rPr lang="en-US" sz="1900" i="1" u="sng" dirty="0">
                <a:solidFill>
                  <a:srgbClr val="000000"/>
                </a:solidFill>
              </a:rPr>
              <a:t>Which kind of </a:t>
            </a:r>
            <a:r>
              <a:rPr lang="en-US" sz="1900" i="1" u="sng" dirty="0" smtClean="0">
                <a:solidFill>
                  <a:srgbClr val="000000"/>
                </a:solidFill>
              </a:rPr>
              <a:t>food </a:t>
            </a:r>
            <a:r>
              <a:rPr lang="en-US" sz="1900" i="1" u="sng" dirty="0">
                <a:solidFill>
                  <a:srgbClr val="000000"/>
                </a:solidFill>
              </a:rPr>
              <a:t>is eaten </a:t>
            </a:r>
            <a:r>
              <a:rPr lang="en-US" sz="1900" i="1" u="sng" dirty="0" smtClean="0">
                <a:solidFill>
                  <a:srgbClr val="000000"/>
                </a:solidFill>
              </a:rPr>
              <a:t>the </a:t>
            </a:r>
            <a:r>
              <a:rPr lang="en-US" sz="1900" i="1" u="sng" dirty="0">
                <a:solidFill>
                  <a:srgbClr val="000000"/>
                </a:solidFill>
              </a:rPr>
              <a:t>most out of these in Sabah</a:t>
            </a:r>
            <a:r>
              <a:rPr lang="en-US" sz="1900" i="1" dirty="0" smtClean="0">
                <a:solidFill>
                  <a:srgbClr val="000000"/>
                </a:solidFill>
              </a:rPr>
              <a:t>?</a:t>
            </a:r>
            <a:endParaRPr lang="en-US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b="1" i="1" dirty="0" smtClean="0">
                <a:solidFill>
                  <a:srgbClr val="000000"/>
                </a:solidFill>
              </a:rPr>
              <a:t>M3</a:t>
            </a:r>
            <a:r>
              <a:rPr lang="en-US" sz="1900" i="1" dirty="0">
                <a:solidFill>
                  <a:srgbClr val="000000"/>
                </a:solidFill>
              </a:rPr>
              <a:t>: </a:t>
            </a:r>
            <a:r>
              <a:rPr lang="en-US" sz="1900" i="1" u="sng" dirty="0">
                <a:solidFill>
                  <a:srgbClr val="000000"/>
                </a:solidFill>
              </a:rPr>
              <a:t>in sabah, </a:t>
            </a:r>
            <a:r>
              <a:rPr lang="en-US" sz="1900" i="1" u="sng" dirty="0">
                <a:solidFill>
                  <a:schemeClr val="accent6"/>
                </a:solidFill>
              </a:rPr>
              <a:t>most often i </a:t>
            </a:r>
            <a:r>
              <a:rPr lang="en-US" sz="1900" i="1" u="sng" dirty="0">
                <a:solidFill>
                  <a:srgbClr val="C00000"/>
                </a:solidFill>
              </a:rPr>
              <a:t>ate malay food n indian </a:t>
            </a:r>
            <a:r>
              <a:rPr lang="en-US" sz="1900" i="1" u="sng" dirty="0" smtClean="0">
                <a:solidFill>
                  <a:srgbClr val="C00000"/>
                </a:solidFill>
              </a:rPr>
              <a:t>food</a:t>
            </a:r>
            <a:endParaRPr lang="en-US" sz="19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</a:rPr>
              <a:t>J3B</a:t>
            </a:r>
            <a:r>
              <a:rPr lang="en-US" sz="1900" i="1" dirty="0">
                <a:solidFill>
                  <a:srgbClr val="000000"/>
                </a:solidFill>
              </a:rPr>
              <a:t>: According to website, in Malaysia, Malaysian people often eat </a:t>
            </a:r>
            <a:r>
              <a:rPr lang="en-US" sz="1900" i="1" u="sng" dirty="0">
                <a:solidFill>
                  <a:srgbClr val="000000"/>
                </a:solidFill>
              </a:rPr>
              <a:t>beef</a:t>
            </a:r>
            <a:r>
              <a:rPr lang="en-US" sz="1900" i="1" dirty="0">
                <a:solidFill>
                  <a:srgbClr val="000000"/>
                </a:solidFill>
              </a:rPr>
              <a:t>, </a:t>
            </a:r>
            <a:r>
              <a:rPr lang="en-US" sz="1900" i="1" dirty="0" smtClean="0">
                <a:solidFill>
                  <a:srgbClr val="000000"/>
                </a:solidFill>
              </a:rPr>
              <a:t>food </a:t>
            </a:r>
            <a:r>
              <a:rPr lang="en-US" sz="1900" i="1" dirty="0">
                <a:solidFill>
                  <a:srgbClr val="000000"/>
                </a:solidFill>
              </a:rPr>
              <a:t>that seasoned coconut milk and garlic and noodle. I feel </a:t>
            </a:r>
            <a:r>
              <a:rPr lang="en-US" sz="1900" i="1" dirty="0" smtClean="0">
                <a:solidFill>
                  <a:srgbClr val="000000"/>
                </a:solidFill>
              </a:rPr>
              <a:t>there </a:t>
            </a:r>
            <a:r>
              <a:rPr lang="en-US" sz="1900" i="1" dirty="0">
                <a:solidFill>
                  <a:srgbClr val="000000"/>
                </a:solidFill>
              </a:rPr>
              <a:t>are many </a:t>
            </a:r>
            <a:r>
              <a:rPr lang="en-US" sz="1900" i="1" dirty="0" smtClean="0">
                <a:solidFill>
                  <a:srgbClr val="000000"/>
                </a:solidFill>
              </a:rPr>
              <a:t>traditional </a:t>
            </a:r>
            <a:r>
              <a:rPr lang="en-US" sz="1900" i="1" dirty="0">
                <a:solidFill>
                  <a:srgbClr val="000000"/>
                </a:solidFill>
              </a:rPr>
              <a:t>food in Malaysia</a:t>
            </a:r>
            <a:r>
              <a:rPr lang="en-US" sz="1900" i="1" dirty="0" smtClean="0">
                <a:solidFill>
                  <a:srgbClr val="000000"/>
                </a:solidFill>
              </a:rPr>
              <a:t>.</a:t>
            </a:r>
            <a:endParaRPr lang="en-US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</a:rPr>
              <a:t>M3</a:t>
            </a:r>
            <a:r>
              <a:rPr lang="en-US" sz="1900" i="1" dirty="0">
                <a:solidFill>
                  <a:srgbClr val="000000"/>
                </a:solidFill>
              </a:rPr>
              <a:t>: Yes, you are right... To name a few is for example like rendang, </a:t>
            </a:r>
            <a:r>
              <a:rPr lang="en-US" sz="1900" i="1" dirty="0" err="1">
                <a:solidFill>
                  <a:srgbClr val="000000"/>
                </a:solidFill>
              </a:rPr>
              <a:t>nasi</a:t>
            </a:r>
            <a:r>
              <a:rPr lang="en-US" sz="1900" i="1" dirty="0">
                <a:solidFill>
                  <a:srgbClr val="000000"/>
                </a:solidFill>
              </a:rPr>
              <a:t> </a:t>
            </a:r>
            <a:r>
              <a:rPr lang="en-US" sz="1900" i="1" dirty="0" err="1" smtClean="0">
                <a:solidFill>
                  <a:srgbClr val="000000"/>
                </a:solidFill>
              </a:rPr>
              <a:t>lemak</a:t>
            </a:r>
            <a:r>
              <a:rPr lang="en-US" sz="1900" i="1" dirty="0">
                <a:solidFill>
                  <a:srgbClr val="000000"/>
                </a:solidFill>
              </a:rPr>
              <a:t>, kuey tiaow noodles, nasi lemak, thosai, idli, chapatti...</a:t>
            </a:r>
            <a:r>
              <a:rPr lang="en-US" sz="1900" i="1" u="sng" dirty="0">
                <a:solidFill>
                  <a:srgbClr val="000000"/>
                </a:solidFill>
              </a:rPr>
              <a:t>1 important </a:t>
            </a:r>
            <a:r>
              <a:rPr lang="en-US" sz="1900" i="1" u="sng" dirty="0" smtClean="0">
                <a:solidFill>
                  <a:srgbClr val="000000"/>
                </a:solidFill>
              </a:rPr>
              <a:t>note </a:t>
            </a:r>
            <a:r>
              <a:rPr lang="en-US" sz="1900" i="1" u="sng" dirty="0">
                <a:solidFill>
                  <a:srgbClr val="000000"/>
                </a:solidFill>
              </a:rPr>
              <a:t>is that beef is only consumed by Malays and Chinese but not the </a:t>
            </a:r>
            <a:r>
              <a:rPr lang="en-US" sz="1900" i="1" u="sng" dirty="0" smtClean="0">
                <a:solidFill>
                  <a:srgbClr val="000000"/>
                </a:solidFill>
              </a:rPr>
              <a:t>Indians</a:t>
            </a:r>
            <a:r>
              <a:rPr lang="en-US" sz="1900" i="1" u="sng" dirty="0">
                <a:solidFill>
                  <a:srgbClr val="000000"/>
                </a:solidFill>
              </a:rPr>
              <a:t>, </a:t>
            </a:r>
            <a:r>
              <a:rPr lang="en-US" sz="1900" i="1" u="sng" dirty="0">
                <a:solidFill>
                  <a:srgbClr val="C00000"/>
                </a:solidFill>
              </a:rPr>
              <a:t>as cows are considered to be a holy symbol for </a:t>
            </a:r>
            <a:r>
              <a:rPr lang="en-US" sz="1900" i="1" u="sng" dirty="0" smtClean="0">
                <a:solidFill>
                  <a:srgbClr val="C00000"/>
                </a:solidFill>
              </a:rPr>
              <a:t>them</a:t>
            </a:r>
            <a:r>
              <a:rPr lang="en-US" sz="1900" i="1" u="sng" dirty="0" smtClean="0">
                <a:solidFill>
                  <a:srgbClr val="000000"/>
                </a:solidFill>
              </a:rPr>
              <a:t>…</a:t>
            </a:r>
            <a:endParaRPr lang="en-US" sz="19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</a:rPr>
              <a:t>J3B</a:t>
            </a:r>
            <a:r>
              <a:rPr lang="en-US" sz="1900" i="1" dirty="0">
                <a:solidFill>
                  <a:srgbClr val="000000"/>
                </a:solidFill>
              </a:rPr>
              <a:t>: </a:t>
            </a:r>
            <a:r>
              <a:rPr lang="en-US" sz="1900" dirty="0">
                <a:solidFill>
                  <a:srgbClr val="000000"/>
                </a:solidFill>
              </a:rPr>
              <a:t>[…]</a:t>
            </a:r>
            <a:r>
              <a:rPr lang="en-US" sz="1900" i="1" dirty="0">
                <a:solidFill>
                  <a:srgbClr val="000000"/>
                </a:solidFill>
              </a:rPr>
              <a:t> Also, I know there are restaurants serving foreign and fast-food </a:t>
            </a:r>
            <a:r>
              <a:rPr lang="en-US" sz="1900" i="1" dirty="0" smtClean="0">
                <a:solidFill>
                  <a:srgbClr val="000000"/>
                </a:solidFill>
              </a:rPr>
              <a:t>restaurant </a:t>
            </a:r>
            <a:r>
              <a:rPr lang="en-US" sz="1900" i="1" dirty="0">
                <a:solidFill>
                  <a:srgbClr val="000000"/>
                </a:solidFill>
              </a:rPr>
              <a:t>like </a:t>
            </a:r>
            <a:r>
              <a:rPr lang="en-US" sz="1900" i="1" u="sng" dirty="0">
                <a:solidFill>
                  <a:srgbClr val="000000"/>
                </a:solidFill>
              </a:rPr>
              <a:t>McDonald’s</a:t>
            </a:r>
            <a:r>
              <a:rPr lang="en-US" sz="1900" i="1" dirty="0">
                <a:solidFill>
                  <a:srgbClr val="000000"/>
                </a:solidFill>
              </a:rPr>
              <a:t> in Sabah.</a:t>
            </a:r>
            <a:r>
              <a:rPr lang="en-US" i="1" dirty="0">
                <a:solidFill>
                  <a:srgbClr val="000000"/>
                </a:solidFill>
              </a:rPr>
              <a:t/>
            </a:r>
            <a:br>
              <a:rPr lang="en-US" i="1" dirty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0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1717</TotalTime>
  <Words>1116</Words>
  <Application>Microsoft Macintosh PowerPoint</Application>
  <PresentationFormat>画面に合わせる (4:3)</PresentationFormat>
  <Paragraphs>87</Paragraphs>
  <Slides>14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Breeze</vt:lpstr>
      <vt:lpstr>“Aha moments”: Analysing development of critical cultural awareness</vt:lpstr>
      <vt:lpstr>Outline</vt:lpstr>
      <vt:lpstr>Introduction</vt:lpstr>
      <vt:lpstr>Defining Critical Cultural Awareness</vt:lpstr>
      <vt:lpstr>Identity Management</vt:lpstr>
      <vt:lpstr>Research aims</vt:lpstr>
      <vt:lpstr>Intercultural Facebook Exchange between Malaysian and Japanese Students</vt:lpstr>
      <vt:lpstr>Analysing Identity Categories</vt:lpstr>
      <vt:lpstr>Qualitative analysis: analysing self-identity in FB transcripts</vt:lpstr>
      <vt:lpstr>PowerPoint プレゼンテーション</vt:lpstr>
      <vt:lpstr>PowerPoint プレゼンテーション</vt:lpstr>
      <vt:lpstr>Conclusions</vt:lpstr>
      <vt:lpstr>References</vt:lpstr>
      <vt:lpstr>THANK YOU FOR ATTENDING OUR PRESENTATION  Please feel free to email us with further comments and questions:   alison.stewart@gakushuin.ac.jp bmwrightjapan@yahoo.co.nz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“Aha moments”: Analysing development of critical cultural awareness</dc:title>
  <dc:creator>Brenda</dc:creator>
  <cp:lastModifiedBy>Alison Stewart</cp:lastModifiedBy>
  <cp:revision>88</cp:revision>
  <cp:lastPrinted>2014-06-06T01:34:59Z</cp:lastPrinted>
  <dcterms:created xsi:type="dcterms:W3CDTF">2014-05-20T01:30:57Z</dcterms:created>
  <dcterms:modified xsi:type="dcterms:W3CDTF">2014-06-22T09:03:04Z</dcterms:modified>
</cp:coreProperties>
</file>